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86" r:id="rId4"/>
    <p:sldId id="287" r:id="rId5"/>
    <p:sldId id="288" r:id="rId6"/>
    <p:sldId id="290" r:id="rId7"/>
    <p:sldId id="258" r:id="rId8"/>
    <p:sldId id="284" r:id="rId9"/>
    <p:sldId id="280" r:id="rId10"/>
    <p:sldId id="259" r:id="rId11"/>
    <p:sldId id="260" r:id="rId12"/>
    <p:sldId id="261" r:id="rId13"/>
    <p:sldId id="265" r:id="rId14"/>
    <p:sldId id="262" r:id="rId15"/>
    <p:sldId id="270" r:id="rId16"/>
    <p:sldId id="269" r:id="rId17"/>
    <p:sldId id="295" r:id="rId18"/>
    <p:sldId id="263" r:id="rId19"/>
    <p:sldId id="281" r:id="rId20"/>
    <p:sldId id="273" r:id="rId21"/>
    <p:sldId id="275" r:id="rId22"/>
    <p:sldId id="276" r:id="rId23"/>
    <p:sldId id="283" r:id="rId24"/>
    <p:sldId id="296" r:id="rId25"/>
    <p:sldId id="297" r:id="rId26"/>
    <p:sldId id="282" r:id="rId27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843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3275"/>
            <a:ext cx="5486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33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A87865-AAE0-4E0F-9C9B-B79B07CDE6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2D0CE-ED6C-405D-BB9B-19E97A3C1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A82EC-AE16-490A-9990-305CB2FA8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FA3AD-5B86-486F-9495-1810C9A088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B131C1-80BA-4F90-B351-BDBF122A2F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F6EB73-6D7A-4351-BC08-212606B9B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35FE3-A0C1-4CF5-BF6B-28F7A8085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0EA5C-32F7-449C-B4AD-1A63F34B91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759-1234-4735-991C-8FAC3D4FF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4CD06-EF95-4A85-AEC1-0048AB6C5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ECE21-37E4-494C-9261-0871FE0FD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BDC92-A1E6-4B6E-BA64-A7A0D6C9D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487D-7029-44F6-BB70-883C9C0FC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C7291-B004-4ABF-A2DB-40503EA2D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DA5BE-E00D-44BA-830F-2DEE72D233D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4.rimg.info/8e9735821163c1ed8aa5b0bc31962b01" TargetMode="External"/><Relationship Id="rId2" Type="http://schemas.openxmlformats.org/officeDocument/2006/relationships/hyperlink" Target="http://funlove.at.ua/_ph/17/2/9928060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3715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724400" cy="571500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6019800"/>
            <a:ext cx="8229600" cy="533400"/>
          </a:xfrm>
        </p:spPr>
        <p:txBody>
          <a:bodyPr/>
          <a:lstStyle/>
          <a:p>
            <a:r>
              <a:rPr lang="ru-RU" sz="1400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981200"/>
            <a:ext cx="4343400" cy="40687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6600" b="1">
                <a:solidFill>
                  <a:srgbClr val="0000FF"/>
                </a:solidFill>
                <a:latin typeface="Comic Sans MS" pitchFamily="66" charset="0"/>
              </a:rPr>
              <a:t>В гостях у Гигиены.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Comic Sans MS" pitchFamily="66" charset="0"/>
              </a:rPr>
              <a:t>Молочные зубы</a:t>
            </a:r>
          </a:p>
        </p:txBody>
      </p:sp>
      <p:pic>
        <p:nvPicPr>
          <p:cNvPr id="15369" name="Picture 9" descr="I5My00O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953000" cy="53530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ru-RU" sz="3600" u="sng">
                <a:solidFill>
                  <a:schemeClr val="accent2"/>
                </a:solidFill>
              </a:rPr>
              <a:t>Молочные зубы</a:t>
            </a:r>
            <a:r>
              <a:rPr lang="ru-RU" sz="4000"/>
              <a:t>   </a:t>
            </a:r>
            <a:r>
              <a:rPr lang="ru-RU" sz="4000" u="sng">
                <a:solidFill>
                  <a:srgbClr val="FF3300"/>
                </a:solidFill>
              </a:rPr>
              <a:t>Постоянные зубы</a:t>
            </a:r>
          </a:p>
        </p:txBody>
      </p:sp>
      <p:pic>
        <p:nvPicPr>
          <p:cNvPr id="16388" name="Picture 4" descr="66e0bffc98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696075" cy="4048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sz="3600" u="sng">
                <a:solidFill>
                  <a:srgbClr val="FF3300"/>
                </a:solidFill>
              </a:rPr>
              <a:t>Молочные зубы</a:t>
            </a:r>
            <a:r>
              <a:rPr lang="ru-RU" sz="4000"/>
              <a:t>   </a:t>
            </a:r>
            <a:r>
              <a:rPr lang="ru-RU" sz="4000" u="sng">
                <a:solidFill>
                  <a:schemeClr val="accent2"/>
                </a:solidFill>
              </a:rPr>
              <a:t>Постоянные зубы</a:t>
            </a:r>
          </a:p>
        </p:txBody>
      </p:sp>
      <p:pic>
        <p:nvPicPr>
          <p:cNvPr id="18436" name="Picture 4" descr="interesnye_fakty_o_zubah_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3135313" cy="4525963"/>
          </a:xfrm>
          <a:noFill/>
          <a:ln/>
        </p:spPr>
      </p:pic>
      <p:pic>
        <p:nvPicPr>
          <p:cNvPr id="18437" name="Picture 5" descr="pozdravlenie_s_dnem_stomatologa_otkri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0"/>
            <a:ext cx="3581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/>
          <a:lstStyle/>
          <a:p>
            <a:r>
              <a:rPr lang="ru-RU" sz="6000" b="1">
                <a:solidFill>
                  <a:srgbClr val="FF3300"/>
                </a:solidFill>
              </a:rPr>
              <a:t>Сказка о короле Прикусе и зубе Мудрике.</a:t>
            </a:r>
          </a:p>
        </p:txBody>
      </p:sp>
      <p:pic>
        <p:nvPicPr>
          <p:cNvPr id="23556" name="Picture 4" descr="320456206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743200" y="5867400"/>
            <a:ext cx="4572000" cy="3143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77556E-17 C 0.06024 -0.01736 0.12083 -0.03449 0.18941 -0.06805 C 0.25816 -0.10162 0.39271 -0.15324 0.41146 -0.20139 C 0.43021 -0.24953 0.35747 -0.33078 0.30208 -0.35694 C 0.24653 -0.3831 0.13698 -0.36203 0.07813 -0.35833 C 0.01927 -0.35463 -0.02083 -0.37176 -0.05104 -0.33472 C -0.08142 -0.29768 -0.13142 -0.19815 -0.10312 -0.13611 C -0.07483 -0.07407 0.0316 0.01435 0.11858 0.0375 C 0.2059 0.06065 0.34392 0.0456 0.41979 0.00278 C 0.49566 -0.04004 0.55087 -0.15393 0.57396 -0.21944 C 0.59705 -0.28495 0.5776 -0.33773 0.55833 -0.39028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Dent_02_t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6858000"/>
            <a:ext cx="1735138" cy="2187575"/>
          </a:xfrm>
        </p:spPr>
      </p:pic>
      <p:pic>
        <p:nvPicPr>
          <p:cNvPr id="19467" name="Picture 11" descr="hygien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858000"/>
            <a:ext cx="2581275" cy="2600325"/>
          </a:xfrm>
          <a:prstGeom prst="rect">
            <a:avLst/>
          </a:prstGeom>
          <a:noFill/>
        </p:spPr>
      </p:pic>
      <p:pic>
        <p:nvPicPr>
          <p:cNvPr id="19468" name="Picture 12" descr="hygiene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-1752600"/>
            <a:ext cx="2286000" cy="1876425"/>
          </a:xfrm>
          <a:prstGeom prst="rect">
            <a:avLst/>
          </a:prstGeom>
          <a:noFill/>
        </p:spPr>
      </p:pic>
      <p:pic>
        <p:nvPicPr>
          <p:cNvPr id="19472" name="Picture 16" descr="12584906948a5C6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-1905000"/>
            <a:ext cx="2743200" cy="2209800"/>
          </a:xfrm>
          <a:prstGeom prst="rect">
            <a:avLst/>
          </a:prstGeom>
          <a:noFill/>
        </p:spPr>
      </p:pic>
      <p:pic>
        <p:nvPicPr>
          <p:cNvPr id="19473" name="Picture 17" descr="127989226160f77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-2514600"/>
            <a:ext cx="2724150" cy="2730500"/>
          </a:xfrm>
          <a:prstGeom prst="rect">
            <a:avLst/>
          </a:prstGeom>
          <a:noFill/>
        </p:spPr>
      </p:pic>
      <p:pic>
        <p:nvPicPr>
          <p:cNvPr id="19474" name="Picture 18" descr="1297926940gTfd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6858000"/>
            <a:ext cx="1981200" cy="1981200"/>
          </a:xfrm>
          <a:prstGeom prst="rect">
            <a:avLst/>
          </a:prstGeom>
          <a:noFill/>
        </p:spPr>
      </p:pic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62000" y="2209800"/>
            <a:ext cx="7458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В некотором зубном царстве, в некотором челюстном государстве 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жил-был зубик Мудрик.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Мудрик был младшим сыном короля Прикуса. 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А еще были у Мудрика братья — Резцы, Клычки,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 Молярики и Премолярики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6 0.1625 C -0.15434 0.15533 -0.16059 0.15232 -0.16771 0.15 C -0.17761 0.14121 -0.16858 0.14815 -0.19479 0.14584 C -0.20625 0.14491 -0.21615 0.14236 -0.22813 0.14167 C -0.24132 0.14213 -0.26059 0.13936 -0.275 0.14584 C -0.27917 0.15139 -0.28802 0.16366 -0.29063 0.17084 C -0.29375 0.1794 -0.29289 0.18912 -0.29688 0.19723 C -0.29966 0.22269 -0.304 0.25533 -0.29271 0.27778 C -0.29098 0.28658 -0.28507 0.30324 -0.28021 0.30973 C -0.27778 0.31297 -0.27292 0.31945 -0.27292 0.31945 C -0.26979 0.33172 -0.25955 0.33727 -0.25313 0.34584 C -0.24757 0.35324 -0.24202 0.35926 -0.23646 0.36667 C -0.2342 0.36968 -0.23056 0.36968 -0.22813 0.37223 C -0.22414 0.37616 -0.22066 0.38125 -0.21563 0.38334 C -0.20886 0.38611 -0.20157 0.38727 -0.19479 0.39028 C -0.19063 0.39213 -0.18212 0.39792 -0.17709 0.39861 C -0.16771 0.4 -0.15834 0.40047 -0.14896 0.40139 C -0.13733 0.4044 -0.12622 0.40602 -0.11459 0.40834 C -0.10591 0.40787 -0.09723 0.40764 -0.08854 0.40695 C -0.0816 0.40625 -0.0658 0.39074 -0.06042 0.38473 C -0.0566 0.38033 -0.05313 0.37454 -0.05 0.36945 C -0.0474 0.36528 -0.04271 0.35695 -0.04271 0.35695 C -0.03854 0.34028 -0.03907 0.32269 -0.03646 0.30556 C -0.03716 0.27824 -0.03698 0.24746 -0.05521 0.22917 C -0.05834 0.21667 -0.06789 0.20764 -0.07604 0.20139 C -0.09167 0.18912 -0.10556 0.1757 -0.12292 0.16806 C -0.13577 0.16852 -0.14931 0.16551 -0.16146 0.17084 C -0.16789 0.17361 -0.17084 0.18148 -0.17604 0.18611 C -0.17952 0.19306 -0.18264 0.20023 -0.18646 0.20695 C -0.18785 0.21227 -0.18959 0.21667 -0.19063 0.22223 C -0.19063 0.22246 -0.19462 0.28635 -0.18229 0.29723 C -0.17674 0.31598 -0.16511 0.33218 -0.15 0.33611 C -0.14688 0.33565 -0.14358 0.33611 -0.14063 0.33473 C -0.13611 0.33264 -0.13282 0.32709 -0.12813 0.325 C -0.12657 0.32292 -0.11823 0.31135 -0.11667 0.31111 C -0.11111 0.30996 -0.1 0.30973 -0.1 0.30973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12592 C -0.02604 0.12615 -0.05191 0.12315 -0.05903 0.13148 C -0.06511 0.13865 -0.07309 0.1449 -0.07778 0.1537 C -0.07969 0.1574 -0.08195 0.1662 -0.08195 0.16643 C -0.07691 0.19953 -0.02518 0.17708 -0.01424 0.17731 C -0.0059 0.18102 0.00295 0.19051 0.01076 0.19259 C 0.0158 0.19699 0.01267 0.1949 0.02014 0.19815 C 0.02118 0.19861 0.02326 0.19953 0.02326 0.19977 C 0.0276 0.20532 0.03229 0.20926 0.03576 0.2162 C 0.03611 0.21944 0.03628 0.22268 0.0368 0.22592 C 0.03732 0.2287 0.03889 0.23403 0.03889 0.23449 C 0.03628 0.27546 0.02048 0.25949 -0.01528 0.26065 C -0.02396 0.26643 -0.03351 0.26828 -0.04236 0.27315 C -0.05035 0.27754 -0.05781 0.28333 -0.06632 0.28565 C -0.07344 0.29514 -0.07014 0.2919 -0.0757 0.29653 C -0.07604 0.29815 -0.07604 0.29977 -0.07674 0.30092 C -0.07761 0.30254 -0.07934 0.30324 -0.07986 0.30509 C -0.08125 0.30949 -0.08108 0.31435 -0.08195 0.31898 C -0.08108 0.33078 -0.08229 0.33379 -0.0757 0.33981 C -0.07153 0.34791 -0.06372 0.34699 -0.05695 0.34953 C -0.05156 0.35162 -0.04653 0.35416 -0.04132 0.35648 C -0.02327 0.36365 -0.00243 0.36389 0.01597 0.36481 C 0.02187 0.36805 0.02934 0.37129 0.03472 0.37592 C 0.03889 0.37963 0.03976 0.38611 0.0441 0.38981 C 0.04722 0.39629 0.05069 0.40208 0.05243 0.40926 C 0.0533 0.41898 0.05382 0.42847 0.04722 0.43426 C 0.0441 0.44282 0.04236 0.44328 0.03576 0.43981 C 0.02621 0.44166 0.01719 0.43981 0.00764 0.43842 C 0.00486 0.43889 0.00173 0.43796 -0.0007 0.43981 C -0.00417 0.44236 -0.00521 0.44861 -0.00799 0.45231 C -0.00695 0.46111 -0.00695 0.45787 -0.00695 0.46203 " pathEditMode="relative" rAng="0" ptsTypes="ffffffffffffffffffffffffffffffA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0.19907 C -0.06806 0.19653 -0.07569 0.19792 -0.08333 0.20046 C -0.08437 0.20185 -0.08524 0.20347 -0.08646 0.20463 C -0.08767 0.20579 -0.08941 0.20602 -0.09062 0.20741 C -0.09306 0.21019 -0.09462 0.21412 -0.09687 0.21713 C -0.09826 0.22292 -0.10087 0.22662 -0.10417 0.23102 C -0.1059 0.23796 -0.11076 0.24259 -0.11354 0.24907 C -0.11944 0.2625 -0.12465 0.27639 -0.13125 0.28935 C -0.13455 0.29606 -0.13837 0.30417 -0.14062 0.31157 C -0.14149 0.31435 -0.14219 0.31713 -0.14271 0.31991 C -0.14323 0.32222 -0.14306 0.32454 -0.14375 0.32685 C -0.14757 0.34028 -0.15156 0.35301 -0.15417 0.36713 C -0.15295 0.38542 -0.15226 0.38241 -0.15521 0.40046 C -0.15573 0.40324 -0.1566 0.40602 -0.15729 0.4088 C -0.15764 0.41019 -0.15833 0.41296 -0.15833 0.41319 C -0.15799 0.41806 -0.15799 0.42315 -0.15729 0.42824 C -0.15608 0.43634 -0.14479 0.44583 -0.13958 0.45046 C -0.13854 0.45278 -0.13785 0.45532 -0.13646 0.45741 C -0.1349 0.45995 -0.12986 0.46204 -0.12812 0.46296 C -0.12118 0.46644 -0.11424 0.46968 -0.10729 0.47269 C -0.09705 0.47731 -0.11458 0.47477 -0.09792 0.47824 C -0.09132 0.47963 -0.07812 0.48102 -0.07812 0.48125 C -0.07031 0.48634 -0.07726 0.48241 -0.06458 0.48519 C -0.05972 0.48634 -0.05608 0.49144 -0.05104 0.49213 C -0.04062 0.49375 -0.03021 0.49352 -0.01979 0.49491 C -0.01007 0.49931 -0.02795 0.49167 -0.00521 0.49769 C -0.00122 0.49884 0.00226 0.50185 0.00625 0.50324 C 0.0125 0.50278 0.01892 0.50347 0.025 0.50185 C 0.02813 0.50116 0.02951 0.49583 0.03229 0.49352 C 0.03785 0.48889 0.0434 0.48449 0.04896 0.47963 C 0.05417 0.46921 0.0625 0.46227 0.06771 0.45185 C 0.07083 0.43495 0.06979 0.41574 0.06042 0.40324 C 0.05816 0.39097 0.06146 0.40324 0.05625 0.39491 C 0.05521 0.39329 0.05521 0.39097 0.05417 0.38935 C 0.04479 0.37361 0.03038 0.36204 0.01563 0.3588 C 0.00469 0.35139 0.02066 0.36111 -0.00312 0.35463 C -0.00747 0.35347 -0.01215 0.34931 -0.01667 0.34769 C -0.02361 0.34537 -0.03056 0.34329 -0.03767 0.34074 C -0.04306 0.3412 -0.04948 0.33958 -0.05417 0.34352 C -0.05712 0.34606 -0.0625 0.35185 -0.0625 0.35208 C -0.06406 0.3581 -0.06788 0.36181 -0.07083 0.36713 C -0.07187 0.37292 -0.07396 0.37801 -0.075 0.3838 C -0.07465 0.38796 -0.075 0.39236 -0.07396 0.3963 C -0.0724 0.40255 -0.06441 0.40463 -0.06042 0.40602 C -0.0441 0.40509 -0.03646 0.40741 -0.02604 0.39352 " pathEditMode="relative" rAng="0" ptsTypes="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9027 C 0.03732 -0.09838 0.02968 -0.09004 0.03646 -0.1 C 0.03836 -0.103 0.04271 -0.10833 0.04271 -0.1081 C 0.04531 -0.11851 0.04132 -0.10463 0.04791 -0.11944 C 0.0533 -0.13171 0.05677 -0.14444 0.06146 -0.15694 C 0.06267 -0.17638 0.06302 -0.17291 0.06666 -0.1875 C 0.06892 -0.21504 0.07343 -0.24166 0.075 -0.26944 C 0.07482 -0.27731 0.07639 -0.33888 0.07187 -0.35694 C 0.071 -0.36041 0.06875 -0.36319 0.06771 -0.36666 C 0.06597 -0.37291 0.06406 -0.37824 0.0625 -0.38472 C 0.05989 -0.39513 0.0493 -0.40648 0.04375 -0.41388 C 0.02847 -0.43425 0.00833 -0.45208 -0.01354 -0.45694 C -0.02952 -0.46967 -0.0507 -0.47361 -0.06875 -0.47777 C -0.08039 -0.48055 -0.09132 -0.48518 -0.10313 -0.4875 C -0.11493 -0.48703 -0.12674 -0.48726 -0.13854 -0.48611 C -0.14757 -0.48518 -0.15608 -0.47199 -0.16354 -0.46527 C -0.16511 -0.46203 -0.16823 -0.46041 -0.16979 -0.45694 C -0.17361 -0.44838 -0.17396 -0.43588 -0.175 -0.42638 C -0.17466 -0.41018 -0.17483 -0.39398 -0.17396 -0.37777 C -0.17379 -0.37569 -0.1724 -0.37407 -0.17188 -0.37222 C -0.16702 -0.35555 -0.1625 -0.34699 -0.15209 -0.33472 C -0.12813 -0.30671 -0.09723 -0.29351 -0.06563 -0.28888 C -0.04879 -0.28263 -0.02952 -0.27754 -0.01354 -0.29027 C -0.0092 -0.29884 -0.0066 -0.30648 -0.00104 -0.31388 C 3.33333E-6 -0.31828 0.00017 -0.31921 0.00208 -0.32361 C 0.0033 -0.32638 0.00625 -0.33194 0.00625 -0.33171 C 0.0092 -0.35625 0.00711 -0.40439 -0.00834 -0.425 C -0.01025 -0.43287 -0.01302 -0.44027 -0.01459 -0.44861 C -0.01424 -0.46111 -0.01424 -0.47361 -0.01354 -0.48611 C -0.01337 -0.49074 -0.01146 -0.5 -0.01146 -0.49976 " pathEditMode="relative" rAng="0" ptsTypes="fffffffffffffffffffffffffffffA">
                                      <p:cBhvr>
                                        <p:cTn id="4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3 -0.08264 C -0.06737 -0.09907 -0.06476 -0.1125 -0.06302 -0.12847 C -0.06198 -0.13819 -0.06216 -0.14838 -0.0599 -0.15764 C -0.05799 -0.17893 -0.05886 -0.16504 -0.05886 -0.1993 L -0.16615 -0.35902 L -0.07865 -0.45625 L -0.01927 -0.41875 L 0.01614 -0.35347 L -0.0224 -0.27152 C -0.03073 -0.25393 -0.03629 -0.23356 -0.0474 -0.21875 C -0.04983 -0.21551 -0.05226 -0.22523 -0.05469 -0.22847 C -0.06112 -0.23703 -0.06511 -0.24768 -0.07032 -0.25764 C -0.07101 -0.26041 -0.07153 -0.26319 -0.0724 -0.26597 C -0.07327 -0.26875 -0.07552 -0.2743 -0.07552 -0.27407 L -0.08386 -0.3993 " pathEditMode="relative" rAng="0" ptsTypes="fffAAAAAfffffAA">
                                      <p:cBhvr>
                                        <p:cTn id="52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-0.24005 C -0.10764 -0.25023 -0.09705 -0.25694 -0.08958 -0.26227 C -0.08646 -0.26458 -0.08333 -0.26713 -0.08021 -0.26921 C -0.07847 -0.27037 -0.075 -0.27199 -0.075 -0.27176 L 0.04792 -0.5706 L -0.07604 -0.52477 L -0.04792 -0.36643 L 0.02083 -0.41088 " pathEditMode="relative" rAng="0" ptsTypes="fffAAAAA">
                                      <p:cBhvr>
                                        <p:cTn id="5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 descr="12584906948a5C6D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362200"/>
            <a:ext cx="3810000" cy="4229100"/>
          </a:xfrm>
          <a:noFill/>
          <a:ln/>
        </p:spPr>
      </p:pic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228600"/>
            <a:ext cx="5257800" cy="4525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3300"/>
                </a:solidFill>
              </a:rPr>
              <a:t>Мудрик был самым любимым сыном короля Прикуса, потому что'родился последним и был не силен здоровьем. Самые вкусные и большие кусочки печенья и пирожных, самые вкусные-превкусные леденцы и карамели король Прикус отправлял Мудрику. Загордился Мудрик, посчитал себя самым главным зубом королевства.</a:t>
            </a:r>
            <a:r>
              <a:rPr lang="ru-RU" sz="2400"/>
              <a:t> </a:t>
            </a:r>
          </a:p>
        </p:txBody>
      </p:sp>
      <p:pic>
        <p:nvPicPr>
          <p:cNvPr id="43012" name="Picture 4" descr="slad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3073400" cy="2362200"/>
          </a:xfrm>
          <a:prstGeom prst="rect">
            <a:avLst/>
          </a:prstGeom>
          <a:noFill/>
        </p:spPr>
      </p:pic>
      <p:pic>
        <p:nvPicPr>
          <p:cNvPr id="43015" name="Picture 7" descr="466866x8xxflzw7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495800"/>
            <a:ext cx="2541588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8 0.34861 C -0.49271 0.34051 -0.48664 0.3419 -0.48021 0.34166 C -0.44619 0.34074 -0.41216 0.34074 -0.37813 0.34028 C -0.37067 0.33703 -0.36112 0.33611 -0.35313 0.33611 C -0.28021 0.33518 -0.2073 0.33518 -0.13438 0.33472 C -0.1257 0.33426 -0.11702 0.33403 -0.10834 0.33333 C -0.09219 0.33194 -0.07553 0.32477 -0.05938 0.32222 C -0.05244 0.31921 -0.04567 0.31759 -0.03855 0.31528 C -0.03091 0.30856 -0.03751 0.31342 -0.0198 0.31111 C -0.00973 0.30972 0.00156 0.30463 0.01145 0.30139 C 0.01666 0.29676 0.01926 0.29699 0.02604 0.29583 C 0.03593 0.28703 0.04999 0.28866 0.06145 0.28449 C 0.07239 0.28102 0.07812 0.26944 0.08749 0.2625 C 0.0927 0.25833 0.09895 0.25764 0.10416 0.25416 C 0.10919 0.25069 0.10919 0.24699 0.11458 0.24166 C 0.12447 0.23148 0.14027 0.20741 0.15104 0.20278 C 0.15885 0.19421 0.16058 0.19143 0.16666 0.1831 C 0.16892 0.18032 0.17499 0.17592 0.17708 0.17338 C 0.18176 0.16828 0.18628 0.16134 0.19062 0.15532 C 0.20069 0.14213 0.20763 0.12477 0.21979 0.11366 C 0.22326 0.09977 0.23593 0.08866 0.2427 0.07778 C 0.24808 0.06875 0.25138 0.05787 0.25624 0.04861 C 0.25989 0.04166 0.26406 0.03472 0.2677 0.02778 C 0.26996 0.01574 0.26683 0.02778 0.27187 0.01805 C 0.27395 0.01389 0.27482 0.0044 0.27604 -2.22222E-6 C 0.27708 -0.00417 0.27951 -0.00764 0.28124 -0.01111 C 0.28298 -0.01991 0.28767 -0.03588 0.29166 -0.04329 C 0.29305 -0.05093 0.29409 -0.05903 0.29583 -0.06667 C 0.29704 -0.07222 0.2993 -0.07778 0.29999 -0.08334 C 0.3026 -0.10417 0.30399 -0.1257 0.30833 -0.14584 C 0.30954 -0.15996 0.3118 -0.17338 0.31249 -0.18773 C 0.31319 -0.20162 0.31458 -0.2294 0.31458 -0.2294 C 0.31492 -0.25371 0.31579 -0.27824 0.31562 -0.30301 C 0.31544 -0.33218 0.32031 -0.44792 0.29166 -0.48611 C 0.28906 -0.49676 0.28246 -0.50209 0.27604 -0.50834 C 0.26718 -0.5169 0.25798 -0.52454 0.24791 -0.53056 C 0.24409 -0.53287 0.23923 -0.53334 0.23541 -0.53611 C 0.22447 -0.54422 0.21249 -0.55209 0.19999 -0.55417 C 0.19444 -0.55672 0.18871 -0.5581 0.18333 -0.56111 C 0.16892 -0.56922 0.1802 -0.56482 0.17083 -0.56806 C 0.16371 -0.57431 0.17274 -0.56713 0.16145 -0.57222 C 0.16024 -0.57269 0.15954 -0.57454 0.15833 -0.575 C 0.14635 -0.57986 0.13211 -0.58172 0.11979 -0.58334 C 0.10711 -0.58889 0.1177 -0.58472 0.08645 -0.5875 C 0.0493 -0.59097 0.01232 -0.59468 -0.02501 -0.59722 C -0.10331 -0.61204 -0.21876 -0.6007 -0.28959 -0.6 C -0.31164 -0.59584 -0.33403 -0.59607 -0.35626 -0.59445 C -0.36719 -0.59259 -0.37761 -0.58982 -0.38855 -0.5875 C -0.3981 -0.58033 -0.40921 -0.57292 -0.4198 -0.56945 C -0.42258 -0.56713 -0.42518 -0.56435 -0.42813 -0.5625 C -0.42935 -0.56158 -0.43108 -0.56204 -0.4323 -0.56111 C -0.44671 -0.55185 -0.43299 -0.5581 -0.44167 -0.55417 C -0.44445 -0.55139 -0.44688 -0.54792 -0.45001 -0.54584 C -0.4514 -0.54514 -0.45296 -0.54422 -0.45417 -0.54329 C -0.45886 -0.53866 -0.46199 -0.53195 -0.46667 -0.52778 C -0.46876 -0.52315 -0.47188 -0.51991 -0.47396 -0.51528 C -0.47744 -0.50741 -0.4757 -0.50463 -0.48021 -0.49861 C -0.48282 -0.48172 -0.47883 -0.50232 -0.48542 -0.48496 C -0.48681 -0.48079 -0.48716 -0.47616 -0.48855 -0.47222 C -0.48907 -0.42871 -0.49532 -0.37153 -0.48438 -0.32778 C -0.48143 -0.30093 -0.47015 -0.28033 -0.46042 -0.25695 C -0.45834 -0.2463 -0.45261 -0.23797 -0.44792 -0.2294 C -0.44185 -0.21759 -0.43629 -0.20278 -0.43126 -0.19028 C -0.42692 -0.17917 -0.42275 -0.16783 -0.41771 -0.15695 C -0.41615 -0.15347 -0.41442 -0.15047 -0.41251 -0.14722 C -0.4106 -0.14398 -0.40799 -0.14097 -0.40626 -0.1375 C -0.38265 -0.08935 -0.41233 -0.14097 -0.38438 -0.09445 C -0.37483 -0.07871 -0.36216 -0.06528 -0.35105 -0.05139 C -0.34133 -0.03912 -0.33334 -0.02755 -0.32188 -0.01806 C -0.31754 -0.01459 -0.31615 -0.01134 -0.31251 -0.00695 C -0.30504 0.00185 -0.29671 0.00972 -0.28751 0.01528 C -0.28212 0.02245 -0.27292 0.02616 -0.26563 0.02916 C -0.25521 0.03819 -0.23317 0.04166 -0.22084 0.04444 C -0.17414 0.04352 -0.12952 0.04004 -0.08334 0.0331 C -0.06407 0.02616 -0.04671 0.01319 -0.03021 -0.00162 C -0.02379 -0.00718 -0.0191 -0.01505 -0.01251 -0.02084 C -0.00591 -0.03565 0.00399 -0.04769 0.01041 -0.0625 C 0.01649 -0.07662 0.02031 -0.09005 0.02395 -0.10556 C 0.02586 -0.11389 0.02812 -0.12222 0.0302 -0.13079 C 0.03211 -0.13797 0.03645 -0.15278 0.03645 -0.15278 C 0.03767 -0.16181 0.03975 -0.17037 0.04166 -0.17917 C 0.04131 -0.19468 0.04201 -0.20972 0.04062 -0.225 C 0.03923 -0.24097 0.02204 -0.26389 0.01354 -0.27084 C 0.00624 -0.27685 0.00069 -0.28658 -0.0073 -0.29167 C -0.02327 -0.30255 -0.04185 -0.30949 -0.05938 -0.3125 C -0.07015 -0.31991 -0.07709 -0.31644 -0.09063 -0.31528 C -0.10782 -0.3 -0.10765 -0.28172 -0.11355 -0.25834 C -0.11268 -0.23033 -0.11928 -0.175 -0.09584 -0.15417 C -0.09081 -0.1588 -0.08594 -0.16435 -0.0823 -0.17084 C -0.07969 -0.18472 -0.08351 -0.16783 -0.07813 -0.18218 C -0.07466 -0.19121 -0.07292 -0.19931 -0.07292 -0.20972 L -6.66667E-6 -2.22222E-6 " pathEditMode="relative" ptsTypes="fffffffffffffffffffffffffffffffffff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144000" cy="6858000"/>
          </a:xfrm>
          <a:prstGeom prst="rect">
            <a:avLst/>
          </a:prstGeom>
          <a:noFill/>
        </p:spPr>
      </p:pic>
      <p:pic>
        <p:nvPicPr>
          <p:cNvPr id="41991" name="Picture 7" descr="img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2381250" cy="2724150"/>
          </a:xfrm>
          <a:prstGeom prst="rect">
            <a:avLst/>
          </a:prstGeom>
          <a:noFill/>
        </p:spPr>
      </p:pic>
      <p:pic>
        <p:nvPicPr>
          <p:cNvPr id="41992" name="Picture 8" descr="Tee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4953000" cy="2971800"/>
          </a:xfrm>
          <a:prstGeom prst="rect">
            <a:avLst/>
          </a:prstGeom>
          <a:noFill/>
        </p:spPr>
      </p:pic>
      <p:pic>
        <p:nvPicPr>
          <p:cNvPr id="41993" name="Picture 9" descr="bad_toot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2482850" cy="1752600"/>
          </a:xfrm>
          <a:prstGeom prst="rect">
            <a:avLst/>
          </a:prstGeom>
          <a:noFill/>
        </p:spPr>
      </p:pic>
      <p:pic>
        <p:nvPicPr>
          <p:cNvPr id="41994" name="Picture 10" descr="originnal_189b8a53d770e12aec36d0636224d66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750" y="0"/>
            <a:ext cx="2762250" cy="4391025"/>
          </a:xfrm>
          <a:prstGeom prst="rect">
            <a:avLst/>
          </a:prstGeom>
          <a:noFill/>
        </p:spPr>
      </p:pic>
      <p:sp>
        <p:nvSpPr>
          <p:cNvPr id="41997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0" y="152400"/>
            <a:ext cx="4495800" cy="4144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. За это невзлюбили его братья и решили проучить. Они подговорили старую неуклюжую зубную щетку, чтобы она не чистила Мудрика, и стали ждать, когда он заболеет кариесом. Они подговорили лихие щипцы, чтобы те пришли и вытащили Мудрика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hlink"/>
                </a:solidFill>
              </a:rPr>
              <a:t>Испугался тогда Мудрик, заплакал, взмолился:  </a:t>
            </a:r>
          </a:p>
          <a:p>
            <a:pPr algn="ctr">
              <a:lnSpc>
                <a:spcPct val="80000"/>
              </a:lnSpc>
            </a:pPr>
            <a:r>
              <a:rPr lang="ru-RU" sz="2400" b="1">
                <a:solidFill>
                  <a:schemeClr val="hlink"/>
                </a:solidFill>
              </a:rPr>
              <a:t>«Ваше нервное величество, ваше эмалевое высочество, отец наш зубной! Заступитесь за меня! Не хочу я болеть кариесом, не хочу быть вырванным лихими щипцами. Хочу быть чистеньким, беленьким и здоровеньким, и я тоже хочу, как и мои братья, пережевывать вкусненькие яблочки, морковочку и капустку». Выслушал король-отец сыночка Мудрика, закручинился. Вот ведь, оказывается, что бывает от любви-то неразумной. Попричитал, заохал король Прикус и указал строго-настрого своим старшим детям, зубцам-удальцам, чтобы приняли они Мудрика в свои ряды и дали ему возможность славно трудиться — перемалывать полезную для зубов пищу. А братья, зубцы-молодцы, только того и ждали. </a:t>
            </a:r>
          </a:p>
        </p:txBody>
      </p:sp>
      <p:pic>
        <p:nvPicPr>
          <p:cNvPr id="112644" name="Picture 4" descr="12903256239c36Ss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343275" cy="167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ZU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0"/>
            <a:ext cx="3200400" cy="2962275"/>
          </a:xfrm>
          <a:prstGeom prst="rect">
            <a:avLst/>
          </a:prstGeom>
          <a:noFill/>
        </p:spPr>
      </p:pic>
      <p:pic>
        <p:nvPicPr>
          <p:cNvPr id="21511" name="Picture 7" descr="29de59a1384fa35a06447b49bc15c88c"/>
          <p:cNvPicPr>
            <a:picLocks noGrp="1" noChangeAspect="1" noChangeArrowheads="1" noCrop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-1181100" y="-1828800"/>
            <a:ext cx="2362200" cy="2362200"/>
          </a:xfrm>
        </p:spPr>
      </p:pic>
      <p:pic>
        <p:nvPicPr>
          <p:cNvPr id="21513" name="Picture 9" descr="127989226160f77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"/>
            <a:ext cx="3467100" cy="3276600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52400" y="2590800"/>
            <a:ext cx="8070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Comic Sans MS" pitchFamily="66" charset="0"/>
              </a:rPr>
              <a:t>Будь аккуратен, забудь про лень –</a:t>
            </a:r>
          </a:p>
          <a:p>
            <a:r>
              <a:rPr lang="ru-RU" sz="3600" b="1">
                <a:solidFill>
                  <a:srgbClr val="FF3300"/>
                </a:solidFill>
                <a:latin typeface="Comic Sans MS" pitchFamily="66" charset="0"/>
              </a:rPr>
              <a:t> чисти зубы каждый день!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886200" y="3844925"/>
            <a:ext cx="51022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И Мудрик стал жить-поживать,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жевать-пережевывать,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кальций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с фтором наживать.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Вот и сказке конец,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 а кто слушал,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тот хорошо будет ухаживать 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за всеми зубами.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1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17361 C 0.12986 0.19675 0.12795 0.23611 0.13958 0.25694 C 0.14132 0.26388 0.14653 0.27083 0.15104 0.275 C 0.15885 0.2905 0.17153 0.29375 0.18438 0.29583 C 0.21094 0.30763 0.24115 0.30231 0.26771 0.29166 C 0.27257 0.28981 0.27795 0.28541 0.28021 0.27916 C 0.28194 0.27453 0.28333 0.26388 0.28333 0.26388 C 0.28299 0.25324 0.28316 0.24259 0.28229 0.23194 C 0.28194 0.22847 0.27882 0.22662 0.27708 0.225 C 0.26753 0.21574 0.25972 0.21597 0.24896 0.21111 C 0.24028 0.21157 0.2316 0.2118 0.22292 0.2125 C 0.20694 0.21388 0.19132 0.22546 0.17813 0.23611 C 0.17483 0.24189 0.17309 0.2456 0.16875 0.25 C 0.1658 0.25648 0.16424 0.26273 0.16146 0.26944 C 0.15972 0.27384 0.15729 0.28333 0.15729 0.28333 C 0.1559 0.30138 0.15486 0.31666 0.1625 0.33194 C 0.16684 0.34074 0.15903 0.33125 0.16563 0.34166 C 0.16892 0.34675 0.17986 0.35115 0.18438 0.35277 C 0.18646 0.35347 0.19063 0.35555 0.19063 0.35555 C 0.19635 0.36319 0.19722 0.3625 0.20625 0.36388 C 0.21719 0.36875 0.22795 0.36851 0.23958 0.36944 C 0.24479 0.3699 0.25 0.37037 0.25521 0.37083 C 0.25903 0.37129 0.26667 0.37222 0.26667 0.37222 " pathEditMode="relative" ptsTypes="ffffffffffffffffffffffA">
                                      <p:cBhvr>
                                        <p:cTn id="63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rgbClr val="FF3300"/>
                </a:solidFill>
                <a:latin typeface="Comic Sans MS" pitchFamily="66" charset="0"/>
              </a:rPr>
              <a:t>На зубах постояннно образуется налёт из микробов и остатков пищи. Частички пищи застревают и между зубами. Поэтому нужно обязательно чистить зубы. Лучше всего делать это два раза в день-утром и вечером.</a:t>
            </a:r>
          </a:p>
          <a:p>
            <a:pPr algn="ctr"/>
            <a:endParaRPr lang="ru-RU" sz="24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70666" name="Picture 10" descr="e41ec7129b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418941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1300780124702B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143000"/>
            <a:ext cx="5257800" cy="4343400"/>
          </a:xfrm>
          <a:prstGeom prst="rect">
            <a:avLst/>
          </a:prstGeom>
          <a:noFill/>
        </p:spPr>
      </p:pic>
      <p:sp>
        <p:nvSpPr>
          <p:cNvPr id="107531" name="Rectangle 11"/>
          <p:cNvSpPr>
            <a:spLocks noGrp="1" noChangeArrowheads="1"/>
          </p:cNvSpPr>
          <p:nvPr>
            <p:ph sz="half" idx="4294967295"/>
          </p:nvPr>
        </p:nvSpPr>
        <p:spPr>
          <a:xfrm>
            <a:off x="0" y="304800"/>
            <a:ext cx="4267200" cy="5821363"/>
          </a:xfrm>
        </p:spPr>
        <p:txBody>
          <a:bodyPr/>
          <a:lstStyle/>
          <a:p>
            <a:pPr algn="ctr"/>
            <a:r>
              <a:rPr lang="ru-RU" sz="5400" b="1" i="1">
                <a:solidFill>
                  <a:srgbClr val="0000FF"/>
                </a:solidFill>
                <a:latin typeface="Comic Sans MS" pitchFamily="66" charset="0"/>
              </a:rPr>
              <a:t>Известна истина одна:</a:t>
            </a:r>
            <a:endParaRPr lang="ru-RU" sz="5400" b="1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ru-RU" sz="5400" b="1" i="1">
                <a:solidFill>
                  <a:srgbClr val="0000FF"/>
                </a:solidFill>
                <a:latin typeface="Comic Sans MS" pitchFamily="66" charset="0"/>
              </a:rPr>
              <a:t>Залог здоровья - </a:t>
            </a:r>
            <a:r>
              <a:rPr lang="ru-RU" sz="5400" b="1">
                <a:solidFill>
                  <a:srgbClr val="0000FF"/>
                </a:solidFill>
                <a:latin typeface="Comic Sans MS" pitchFamily="66" charset="0"/>
              </a:rPr>
              <a:t>ЧИСТОТА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0" y="5867400"/>
            <a:ext cx="950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9" name="Picture 5" descr="2010-10-11_17-29-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1447800"/>
            <a:ext cx="6948487" cy="4648200"/>
          </a:xfrm>
          <a:prstGeom prst="rect">
            <a:avLst/>
          </a:prstGeom>
          <a:noFill/>
        </p:spPr>
      </p:pic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990600" y="381000"/>
            <a:ext cx="7945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3300"/>
                </a:solidFill>
              </a:rPr>
              <a:t>Правильный уход за зубами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Правила пользования</a:t>
            </a:r>
            <a:r>
              <a:rPr lang="ru-RU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9167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49168" name="Rectangle 1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ctr"/>
            <a:r>
              <a:rPr lang="ru-RU" sz="2800" b="1">
                <a:solidFill>
                  <a:schemeClr val="accent2"/>
                </a:solidFill>
                <a:latin typeface="Comic Sans MS" pitchFamily="66" charset="0"/>
              </a:rPr>
              <a:t>Зубную щётку следует менять каждые 3 месяца!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latin typeface="Comic Sans MS" pitchFamily="66" charset="0"/>
              </a:rPr>
              <a:t>Нельзя пользоваться чужой зубной щёткой!</a:t>
            </a:r>
          </a:p>
          <a:p>
            <a:pPr algn="ctr"/>
            <a:r>
              <a:rPr lang="ru-RU" sz="2800" b="1">
                <a:solidFill>
                  <a:schemeClr val="accent2"/>
                </a:solidFill>
                <a:latin typeface="Comic Sans MS" pitchFamily="66" charset="0"/>
              </a:rPr>
              <a:t>Должна храниться в стакане головкой вверх.</a:t>
            </a:r>
          </a:p>
        </p:txBody>
      </p:sp>
      <p:pic>
        <p:nvPicPr>
          <p:cNvPr id="49156" name="Picture 4" descr="hygien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990600"/>
            <a:ext cx="3305175" cy="4572000"/>
          </a:xfrm>
          <a:prstGeom prst="rect">
            <a:avLst/>
          </a:prstGeom>
          <a:noFill/>
        </p:spPr>
      </p:pic>
      <p:pic>
        <p:nvPicPr>
          <p:cNvPr id="49163" name="Picture 11" descr="1297962333Cqtn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1828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-1066800"/>
            <a:ext cx="2514600" cy="1743075"/>
          </a:xfrm>
          <a:prstGeom prst="rect">
            <a:avLst/>
          </a:prstGeom>
          <a:noFill/>
        </p:spPr>
      </p:pic>
      <p:pic>
        <p:nvPicPr>
          <p:cNvPr id="59397" name="Picture 5" descr="101026111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172200"/>
            <a:ext cx="2857500" cy="2247900"/>
          </a:xfrm>
          <a:prstGeom prst="rect">
            <a:avLst/>
          </a:prstGeom>
          <a:noFill/>
        </p:spPr>
      </p:pic>
      <p:pic>
        <p:nvPicPr>
          <p:cNvPr id="59398" name="Picture 6" descr="19706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52600" y="6629400"/>
            <a:ext cx="2495550" cy="2019300"/>
          </a:xfrm>
          <a:prstGeom prst="rect">
            <a:avLst/>
          </a:prstGeom>
          <a:noFill/>
        </p:spPr>
      </p:pic>
      <p:pic>
        <p:nvPicPr>
          <p:cNvPr id="59399" name="Picture 7" descr="60910543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0" y="-1981200"/>
            <a:ext cx="2819400" cy="2362200"/>
          </a:xfrm>
          <a:prstGeom prst="rect">
            <a:avLst/>
          </a:prstGeom>
          <a:noFill/>
        </p:spPr>
      </p:pic>
      <p:sp>
        <p:nvSpPr>
          <p:cNvPr id="594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Comic Sans MS" pitchFamily="66" charset="0"/>
              </a:rPr>
              <a:t>Зубная паста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2971800"/>
            <a:ext cx="3276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4000" b="1">
                <a:solidFill>
                  <a:schemeClr val="accent2"/>
                </a:solidFill>
                <a:latin typeface="Comic Sans MS" pitchFamily="66" charset="0"/>
              </a:rPr>
              <a:t>В старину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611 0.2412 C -0.96597 0.29884 -0.99583 0.35648 -0.9809 0.39259 C -0.96597 0.4287 -0.89514 0.47963 -0.84652 0.45787 C -0.79791 0.43611 -0.7092 0.30092 -0.68923 0.26203 C -0.66927 0.22315 -0.70416 0.23495 -0.72673 0.22453 C -0.7493 0.21412 -0.81284 0.18403 -0.82465 0.19953 C -0.83645 0.21504 -0.80208 0.29815 -0.79757 0.3175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32616 C 0.39271 0.39468 0.54791 0.46343 0.65312 0.47338 C 0.75833 0.48334 0.81493 0.41852 0.86875 0.38565 C 0.92257 0.35324 0.96857 0.30463 0.97604 0.27755 C 0.9835 0.25047 0.94687 0.22686 0.91354 0.22338 C 0.88021 0.21991 0.78975 0.21667 0.77586 0.25672 C 0.76232 0.29676 0.7967 0.3801 0.83125 0.46366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36 -0.16528 C 0.31719 -0.2382 0.36702 -0.31088 0.38611 -0.35833 C 0.40521 -0.40579 0.41181 -0.41991 0.38195 -0.45 C 0.35209 -0.48009 0.25434 -0.54722 0.20695 -0.53889 C 0.15955 -0.53056 0.1066 -0.44676 0.09757 -0.4 C 0.08854 -0.35324 0.11354 -0.29028 0.15278 -0.25833 C 0.19202 -0.22639 0.28715 -0.19144 0.33299 -0.20833 C 0.37882 -0.22523 0.43143 -0.31806 0.42778 -0.35972 C 0.42413 -0.40139 0.36754 -0.42986 0.31111 -0.45833 " pathEditMode="relative" rAng="0" ptsTypes="aaaaaaaaA">
                                      <p:cBhvr>
                                        <p:cTn id="2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08 -0.16852 C -0.25903 -0.14954 -0.26198 -0.13033 -0.24879 -0.1588 C -0.23559 -0.18727 -0.18229 -0.2912 -0.17691 -0.33935 C -0.17153 -0.3875 -0.18247 -0.43148 -0.2165 -0.44769 C -0.25052 -0.46389 -0.33525 -0.46134 -0.38108 -0.43658 C -0.42691 -0.41181 -0.47414 -0.33495 -0.4915 -0.29908 C -0.50886 -0.2632 -0.51459 -0.24167 -0.48525 -0.2213 C -0.45591 -0.20093 -0.35243 -0.18403 -0.31545 -0.17685 C -0.27848 -0.16968 -0.29705 -0.1625 -0.26337 -0.17824 C -0.22969 -0.19398 -0.10486 -0.2419 -0.11337 -0.2713 C -0.12188 -0.3007 -0.21823 -0.32778 -0.31441 -0.35463 " pathEditMode="relative" rAng="0" ptsTypes="aaaaaaaaaaA">
                                      <p:cBhvr>
                                        <p:cTn id="3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-792163"/>
            <a:ext cx="8229600" cy="792163"/>
          </a:xfrm>
        </p:spPr>
        <p:txBody>
          <a:bodyPr/>
          <a:lstStyle/>
          <a:p>
            <a:r>
              <a:rPr lang="ru-RU" sz="5400" b="1">
                <a:solidFill>
                  <a:srgbClr val="FF3300"/>
                </a:solidFill>
                <a:latin typeface="Comic Sans MS" pitchFamily="66" charset="0"/>
              </a:rPr>
              <a:t>А сейчас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77835" name="Rectangle 11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77836" name="Rectangle 12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Вкусная, полезная , приятная.</a:t>
            </a: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Comic Sans MS" pitchFamily="66" charset="0"/>
              </a:rPr>
              <a:t>Всего 0,5 см пасты(маленькая горошина) спасет зубы от нашествия микробов.</a:t>
            </a:r>
          </a:p>
        </p:txBody>
      </p:sp>
      <p:pic>
        <p:nvPicPr>
          <p:cNvPr id="77828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762000"/>
            <a:ext cx="4752975" cy="3238500"/>
          </a:xfrm>
          <a:prstGeom prst="rect">
            <a:avLst/>
          </a:prstGeom>
          <a:noFill/>
        </p:spPr>
      </p:pic>
      <p:pic>
        <p:nvPicPr>
          <p:cNvPr id="77829" name="Picture 5" descr="hygiene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68617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542 L -3.33333E-6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7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77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Ребята, мой совет такой, 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Чисти зубы, руки мой!!! 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О врачах тогда забудешь, 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и здоровым всегда будешь!!!</a:t>
            </a:r>
          </a:p>
        </p:txBody>
      </p:sp>
      <p:pic>
        <p:nvPicPr>
          <p:cNvPr id="157703" name="Picture 7" descr="e41ec7129b7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581400" y="914400"/>
            <a:ext cx="4038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01111 L 0.49583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43644547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582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ru-RU" sz="1000"/>
              <a:t>http://stat16.privet.ru/lr/090e71c9bd73a4af7abce8feb5e330ce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Использованные интернет-ресурсы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14400" y="1828800"/>
            <a:ext cx="75374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200"/>
              <a:t>http://image.subscribe.ru/group/uploads/uh/uhod-za-rebenkom/image/I5My00OGQ.jpg</a:t>
            </a:r>
          </a:p>
          <a:p>
            <a:pPr algn="ctr"/>
            <a:r>
              <a:rPr lang="ru-RU" sz="1200"/>
              <a:t>http://www.ardenta.ru/ortodont19.gifhttp://www.mkset.ru/imgmain.php?img=UserFiles/Image/Z/zub.jpg&amp;size=250http://gigamir.net/upload/cache/290xs/img/content/originnal_189b8a53d770e12aec36d0636224d66a.jpghttp://thebigbowl.files.wordpress.com/2009/11/happytooth.jpg</a:t>
            </a:r>
          </a:p>
          <a:p>
            <a:pPr algn="ctr"/>
            <a:r>
              <a:rPr lang="ru-RU" sz="1200">
                <a:hlinkClick r:id="rId2"/>
              </a:rPr>
              <a:t>http://funlove.at.ua/_ph/17/2/992806049</a:t>
            </a:r>
            <a:r>
              <a:rPr lang="ru-RU" sz="1200"/>
              <a:t>.</a:t>
            </a:r>
          </a:p>
          <a:p>
            <a:pPr algn="ctr"/>
            <a:r>
              <a:rPr lang="ru-RU" sz="1200"/>
              <a:t>gifhttp://www.goodbyewisdomteeth.com/gwt_tooth1.JPG</a:t>
            </a:r>
          </a:p>
          <a:p>
            <a:pPr algn="ctr"/>
            <a:r>
              <a:rPr lang="ru-RU" sz="1200"/>
              <a:t>http://s4.rimg.info/8e9735821163c1ed8aa5b0bc31962b01.gifhttp://img0.liveinternet.ru/images/attach/c/0/37/510/37510789_MrTooth.jpghttp://www.liveinternet.ru/community/picsearch/post150921851/</a:t>
            </a:r>
          </a:p>
          <a:p>
            <a:pPr algn="ctr"/>
            <a:r>
              <a:rPr lang="ru-RU" sz="1200"/>
              <a:t>http://images-photo.ru/photo/skachat_kartinki/kartinki_klipart/muravej/24-0-3271</a:t>
            </a:r>
          </a:p>
          <a:p>
            <a:pPr algn="ctr"/>
            <a:r>
              <a:rPr lang="ru-RU" sz="1200">
                <a:hlinkClick r:id="rId3"/>
              </a:rPr>
              <a:t>http://s4.rimg.info/8e9735821163c1ed8aa5b0bc31962b01</a:t>
            </a:r>
            <a:r>
              <a:rPr lang="ru-RU" sz="1200"/>
              <a:t>.</a:t>
            </a:r>
          </a:p>
          <a:p>
            <a:pPr algn="ctr"/>
            <a:r>
              <a:rPr lang="ru-RU" sz="1200"/>
              <a:t>gifhttp://thumbs.dreamstime.com/thumblarge_456/1259188778v5Upu6.jpg</a:t>
            </a:r>
          </a:p>
          <a:p>
            <a:pPr algn="ctr"/>
            <a:r>
              <a:rPr lang="ru-RU" sz="1200"/>
              <a:t>http://chemodan.com.ua/news/user_files/news/doctors.jpghttp://img.galya.ru/galya.ru/Pictures2/catalog_diary/2010/11/16/t4_2217863.jpghttp://static-p3.fotolia.com/jpg/00/16/16/92/110_F_16169290_r9JYUvqB7JdTkFaqGJRkZOJWfU66FaDw.jpg</a:t>
            </a:r>
          </a:p>
          <a:p>
            <a:pPr algn="ctr"/>
            <a:r>
              <a:rPr lang="ru-RU" sz="1200"/>
              <a:t>http://www.bernardinai.lt/file/316d37cacbaae4f2f54cc6f988e4add42aa8164e.jpg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914400" y="114300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chemeClr val="hlink"/>
                </a:solidFill>
                <a:latin typeface="Comic Sans MS" pitchFamily="66" charset="0"/>
              </a:rPr>
              <a:t>Чаще мойся - воды не бойся!</a:t>
            </a:r>
            <a:r>
              <a:rPr lang="ru-RU"/>
              <a:t> </a:t>
            </a:r>
          </a:p>
        </p:txBody>
      </p:sp>
      <p:pic>
        <p:nvPicPr>
          <p:cNvPr id="89093" name="Picture 5" descr="hygien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6858000" cy="3429000"/>
          </a:xfrm>
          <a:prstGeom prst="rect">
            <a:avLst/>
          </a:prstGeo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52400" y="6491288"/>
            <a:ext cx="950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066800" y="3048000"/>
            <a:ext cx="7612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В чистой комнате - чистое тело, </a:t>
            </a:r>
          </a:p>
          <a:p>
            <a:pPr algn="ctr"/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убирай комнату, чтоб она блестела!</a:t>
            </a:r>
            <a:r>
              <a:rPr lang="ru-RU"/>
              <a:t> </a:t>
            </a:r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"/>
            <a:ext cx="5067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09600" y="6172200"/>
            <a:ext cx="950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143000" y="2514600"/>
            <a:ext cx="7107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В здоровом теле - здоровый дух!</a:t>
            </a:r>
            <a:r>
              <a:rPr lang="ru-RU"/>
              <a:t> 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3543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52400" y="6491288"/>
            <a:ext cx="950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chemeClr val="accent2"/>
                </a:solidFill>
                <a:latin typeface="Comic Sans MS" pitchFamily="66" charset="0"/>
              </a:rPr>
              <a:t>Советы Мойдодыра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1-й совет. Умывайтесь по утрам, после сна. Мойте руки, лицо, шею, уши.</a:t>
            </a:r>
          </a:p>
          <a:p>
            <a:pPr algn="ctr">
              <a:lnSpc>
                <a:spcPct val="80000"/>
              </a:lnSpc>
            </a:pP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 2-й совет. Мойте руки и ноги перед сном каждый день.</a:t>
            </a:r>
          </a:p>
          <a:p>
            <a:pPr algn="ctr">
              <a:lnSpc>
                <a:spcPct val="80000"/>
              </a:lnSpc>
            </a:pP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3-й совет. Обязательно мойте руки после игр, прогулки, общения с животными, туалета.</a:t>
            </a:r>
          </a:p>
          <a:p>
            <a:pPr algn="ctr">
              <a:lnSpc>
                <a:spcPct val="80000"/>
              </a:lnSpc>
            </a:pPr>
            <a:endParaRPr lang="ru-RU" sz="2000" b="1">
              <a:solidFill>
                <a:srgbClr val="FF33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FF3300"/>
                </a:solidFill>
                <a:latin typeface="Comic Sans MS" pitchFamily="66" charset="0"/>
              </a:rPr>
              <a:t>4-й совет. Не реже одного раза в неделю принимайте ванну .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93191" name="Picture 7" descr="4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429000" cy="4724400"/>
          </a:xfrm>
          <a:prstGeom prst="rect">
            <a:avLst/>
          </a:prstGeom>
          <a:noFill/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6400800"/>
            <a:ext cx="950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Составила:Иванова Е. В. учитель начальных классов МОУ СОШ № 4 города Костромы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1279" name="Rectangle 1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11268" name="Picture 4" descr="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0"/>
            <a:ext cx="9829800" cy="6858000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447800" y="-701675"/>
            <a:ext cx="662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u="sng">
                <a:solidFill>
                  <a:schemeClr val="accent2"/>
                </a:solidFill>
              </a:rPr>
              <a:t>Отгадайте загадку: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257800" y="990600"/>
            <a:ext cx="320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3300"/>
                </a:solidFill>
              </a:rPr>
              <a:t>На красной жёрдочке сидят белые курочки.</a:t>
            </a:r>
          </a:p>
        </p:txBody>
      </p:sp>
      <p:pic>
        <p:nvPicPr>
          <p:cNvPr id="11282" name="Picture 18" descr="013006Tur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1704975" cy="2187575"/>
          </a:xfrm>
          <a:prstGeom prst="rect">
            <a:avLst/>
          </a:prstGeom>
          <a:noFill/>
        </p:spPr>
      </p:pic>
      <p:pic>
        <p:nvPicPr>
          <p:cNvPr id="11283" name="Picture 19" descr="hygiene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12938"/>
            <a:ext cx="40386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-0.16227 C -0.14271 -0.26852 -0.18906 -0.37477 -0.23281 -0.42755 C -0.27656 -0.48033 -0.31615 -0.47593 -0.35885 -0.47894 C -0.40156 -0.48195 -0.45729 -0.47199 -0.48906 -0.44561 C -0.52083 -0.41922 -0.55243 -0.36459 -0.54948 -0.32061 C -0.54653 -0.27662 -0.50469 -0.20371 -0.47135 -0.18172 C -0.43802 -0.15973 -0.3724 -0.16574 -0.34948 -0.18866 C -0.32656 -0.21158 -0.33333 -0.29537 -0.33385 -0.31922 C -0.33438 -0.34306 -0.34358 -0.3375 -0.3526 -0.33172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3.33333E-6 0.15556 " pathEditMode="relative" ptsTypes="AA">
                                      <p:cBhvr>
                                        <p:cTn id="10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ru-RU" sz="2400"/>
          </a:p>
        </p:txBody>
      </p:sp>
      <p:pic>
        <p:nvPicPr>
          <p:cNvPr id="81927" name="Picture 7" descr="kfo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"/>
            <a:ext cx="4495800" cy="3581400"/>
          </a:xfrm>
          <a:prstGeom prst="rect">
            <a:avLst/>
          </a:prstGeom>
          <a:noFill/>
        </p:spPr>
      </p:pic>
      <p:pic>
        <p:nvPicPr>
          <p:cNvPr id="81932" name="Picture 12" descr="862a28aaf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3886200"/>
            <a:ext cx="3517900" cy="2667000"/>
          </a:xfrm>
        </p:spPr>
      </p:pic>
      <p:pic>
        <p:nvPicPr>
          <p:cNvPr id="81933" name="Picture 13" descr="216769988_b727a20df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124200"/>
            <a:ext cx="2362200" cy="2743200"/>
          </a:xfrm>
        </p:spPr>
      </p:pic>
      <p:pic>
        <p:nvPicPr>
          <p:cNvPr id="81934" name="Picture 14" descr="12068731042590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4762500" cy="3171825"/>
          </a:xfrm>
          <a:prstGeom prst="rect">
            <a:avLst/>
          </a:prstGeom>
          <a:noFill/>
        </p:spPr>
      </p:pic>
      <p:pic>
        <p:nvPicPr>
          <p:cNvPr id="81935" name="Picture 15" descr="090e71c9bd73a4af7abce8feb5e330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895600"/>
            <a:ext cx="2857500" cy="3810000"/>
          </a:xfrm>
          <a:prstGeom prst="rect">
            <a:avLst/>
          </a:prstGeom>
          <a:noFill/>
        </p:spPr>
      </p:pic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28600" y="60198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Для чего нужны зубы?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/>
            <a:endParaRPr lang="ru-RU" sz="2400" b="1"/>
          </a:p>
        </p:txBody>
      </p:sp>
      <p:pic>
        <p:nvPicPr>
          <p:cNvPr id="66564" name="Picture 4" descr="3715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648200"/>
            <a:ext cx="4648200" cy="5334000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581400" y="838200"/>
            <a:ext cx="54102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  </a:t>
            </a:r>
          </a:p>
          <a:p>
            <a:pPr algn="ct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У многих из вас во рту сейчас не хватает несколько зубов. </a:t>
            </a:r>
          </a:p>
          <a:p>
            <a:pPr algn="ctr"/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Это временно. У вас выпадают </a:t>
            </a:r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молочные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 зубы, и на их месте вырастают </a:t>
            </a:r>
            <a:r>
              <a:rPr lang="ru-RU" sz="3200" b="1">
                <a:solidFill>
                  <a:srgbClr val="FF3300"/>
                </a:solidFill>
                <a:latin typeface="Comic Sans MS" pitchFamily="66" charset="0"/>
              </a:rPr>
              <a:t>постоянные</a:t>
            </a:r>
            <a:r>
              <a:rPr lang="ru-RU" sz="3200" b="1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C 0.07535 -0.0162 0.15104 -0.03241 0.20625 -0.10972 C 0.26129 -0.18727 0.32639 -0.3493 0.33125 -0.46412 C 0.33611 -0.5787 0.28577 -0.75046 0.23524 -0.79861 C 0.18507 -0.84676 0.06476 -0.84421 0.02917 -0.75278 C -0.00642 -0.66157 -0.0151 -0.26944 0.02188 -0.25 C 0.05886 -0.23079 0.21268 -0.57292 0.25104 -0.637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1653</TotalTime>
  <Words>711</Words>
  <Application>Microsoft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Comic Sans MS</vt:lpstr>
      <vt:lpstr>Оформление по умолчанию</vt:lpstr>
      <vt:lpstr>Составила:Иванова Е. В. учитель начальных классов МОУ СОШ № 4 города Костромы</vt:lpstr>
      <vt:lpstr>Slide 2</vt:lpstr>
      <vt:lpstr>Slide 3</vt:lpstr>
      <vt:lpstr>Slide 4</vt:lpstr>
      <vt:lpstr>Slide 5</vt:lpstr>
      <vt:lpstr>Советы Мойдодыра</vt:lpstr>
      <vt:lpstr>Slide 7</vt:lpstr>
      <vt:lpstr>Slide 8</vt:lpstr>
      <vt:lpstr>Slide 9</vt:lpstr>
      <vt:lpstr>Молочные зубы</vt:lpstr>
      <vt:lpstr>Молочные зубы   Постоянные зубы</vt:lpstr>
      <vt:lpstr>Молочные зубы   Постоянные зубы</vt:lpstr>
      <vt:lpstr>Сказка о короле Прикусе и зубе Мудрике.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Правила пользования </vt:lpstr>
      <vt:lpstr>Зубная паста</vt:lpstr>
      <vt:lpstr>А сейчас</vt:lpstr>
      <vt:lpstr>Slide 24</vt:lpstr>
      <vt:lpstr>Slide 25</vt:lpstr>
      <vt:lpstr>Использованные интернет-ресурсы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13</cp:revision>
  <cp:lastPrinted>1601-01-01T00:00:00Z</cp:lastPrinted>
  <dcterms:created xsi:type="dcterms:W3CDTF">1601-01-01T00:00:00Z</dcterms:created>
  <dcterms:modified xsi:type="dcterms:W3CDTF">2017-02-18T12:05:23Z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